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87B48F-61BF-9D80-23C1-18A586EDE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B731052-192B-224A-4424-E8BE32693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9EA9B-68A1-D997-4BCF-8CE03AAA5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45F2-E01B-446E-A3F4-C44B0AF36BF1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3BB781-0E3D-CC0F-70FB-B767005F0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B6FE34-5E22-29AF-9807-CD8888E4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ADEC3-00AE-4364-B135-4787A48ED5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032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738EC7-B5FB-A061-F0B9-493B5F01B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C24B4DA-F047-3E3F-5701-B1F7E0F10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867C08-8CE6-49D0-3F1B-927A24F2B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45F2-E01B-446E-A3F4-C44B0AF36BF1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DA08BB-85E8-3EE3-26CC-836D56167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6F876A-4A14-54DC-29EB-11417114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ADEC3-00AE-4364-B135-4787A48ED5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656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C50F8B7-062D-3123-46A4-9D21E7C532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2B34D5-B885-991C-4D93-471031ADB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97FF35-365E-BF30-E1AB-3FD2FA2C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45F2-E01B-446E-A3F4-C44B0AF36BF1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A3254E-ABCD-E05B-B88A-B8EA8AED6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286BC3-8BD2-B20A-EF5C-09B60CF04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ADEC3-00AE-4364-B135-4787A48ED5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639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7F697-9B43-BF9A-BA05-E5559EBD6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A153D8-1185-5B70-5776-5A18D1163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D063B3-AC6D-4800-5A77-4182501D4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45F2-E01B-446E-A3F4-C44B0AF36BF1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308B08-9E54-71F1-0E5E-5D8F53291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ECEAE4-6744-64CF-F275-BAEE3160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ADEC3-00AE-4364-B135-4787A48ED5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000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4418A-4944-9C0C-CFC4-15FA9089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6EABC6-7F48-703B-F13C-A5DBE2E7F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318FE5-63A7-F72E-AF40-A00EB7B71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45F2-E01B-446E-A3F4-C44B0AF36BF1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1398EE-5661-D16E-F559-473F68E53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A9F43F-A8DF-A19A-6032-ECFAA2020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ADEC3-00AE-4364-B135-4787A48ED5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0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C8EA1-ACD9-CDF8-4213-28AA5E0E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2C8F11-1BA3-D07E-7631-1E1D15380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B6D3BF-0884-FEBE-5810-40761DFF6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2F469E-9EB3-1002-567C-9EC81E828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45F2-E01B-446E-A3F4-C44B0AF36BF1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A521BE-24C9-AC60-7CCC-9FB6A40B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D58FD2-0695-E385-4C50-010E462F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ADEC3-00AE-4364-B135-4787A48ED5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288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96E80-8F03-7BC2-C94A-0FCD2C465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15E401-46CC-0B70-8D6C-20A5E9AA6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5E98A0-C6EE-3076-5AFE-48BC7DCB0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3D1B8F-20D3-7123-C1C4-E765D4B3B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0401C1-8075-CAC8-5F2E-E4A5194C67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3332DEA-7DFB-11B5-E5EC-8928BA051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45F2-E01B-446E-A3F4-C44B0AF36BF1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9DB86C-F356-7F16-24F6-CAC362356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5535931-DBFF-8AF0-187A-FFD2BEB7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ADEC3-00AE-4364-B135-4787A48ED5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621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30FC6F-5BFA-9D39-CB69-5313B907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ED82DDC-B546-7A20-71BA-4E0769991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45F2-E01B-446E-A3F4-C44B0AF36BF1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6403DE-B471-409A-C330-6B0FC20C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657F6A-3B00-1998-BF7A-F17446D2D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ADEC3-00AE-4364-B135-4787A48ED5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234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8B9279-BA33-CFAF-CC24-12A0414AF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45F2-E01B-446E-A3F4-C44B0AF36BF1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FBFE728-3966-8650-4068-BBF86055F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C0004F-AD4C-7A2D-D924-58E02EB23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ADEC3-00AE-4364-B135-4787A48ED5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68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1E0AD9-BC42-6D03-5BC3-C1DF4EF5A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FBA6BF-55B1-92CC-758D-2571B4E14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CBA8F1-63BD-D8AD-A345-AF03A9F6F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E7B56E-D37E-5C92-D1A4-AC1FFFE60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45F2-E01B-446E-A3F4-C44B0AF36BF1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331A86-19B0-6A42-A809-A4E73457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A14AD2-9296-55CB-8EDC-3A9712B2A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ADEC3-00AE-4364-B135-4787A48ED5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18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8EA20C-0B1E-2348-B473-66235129D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70C5F09-2BCA-A917-26B5-B907D59BC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3F3E9D-3744-E4F1-0018-A5B350EF8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EF347C-C8B3-ECB9-A01A-1CCA265DF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45F2-E01B-446E-A3F4-C44B0AF36BF1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6084EC-EDA7-B14B-E135-8AD82A64B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B039D1-463B-8BE5-BCA0-28A6E7863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ADEC3-00AE-4364-B135-4787A48ED5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17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9A2FB89-14AB-682E-31B2-537CCC57D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82FC80-E4D7-2B83-DA41-D07C415A8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CDE30C-E351-75E3-DADB-048477B679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145F2-E01B-446E-A3F4-C44B0AF36BF1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12AE7E-A72A-2576-CC44-A8ED8673D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9E42EE-52A8-5D7C-E708-8D5566F01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ADEC3-00AE-4364-B135-4787A48ED5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40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A3784B-3733-77C9-3AA8-3AFE89E4C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4038" y="2239973"/>
            <a:ext cx="3960354" cy="125655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Power BI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55C47E-ED07-2243-0688-355E835F5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5407" y="3496527"/>
            <a:ext cx="3837616" cy="1655762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商务智能应用大作业报告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BE481A03-B1A3-3FEA-869D-50BF3BF63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9953" y="1705711"/>
            <a:ext cx="4666854" cy="291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22066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C32CB31-7DB9-E45C-8BEF-A041F0452505}"/>
              </a:ext>
            </a:extLst>
          </p:cNvPr>
          <p:cNvSpPr txBox="1"/>
          <p:nvPr/>
        </p:nvSpPr>
        <p:spPr>
          <a:xfrm>
            <a:off x="622300" y="336550"/>
            <a:ext cx="454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如何学习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pbi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1FB397-1E1B-2E98-A1FC-2B5BC0E94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026348"/>
            <a:ext cx="7999322" cy="48053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9A00F55-81AF-83DD-EE2E-A238176F9642}"/>
              </a:ext>
            </a:extLst>
          </p:cNvPr>
          <p:cNvSpPr txBox="1"/>
          <p:nvPr/>
        </p:nvSpPr>
        <p:spPr>
          <a:xfrm>
            <a:off x="8923071" y="1129192"/>
            <a:ext cx="264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找案例，思考需要什么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E3D310-111F-723D-A336-813C12F4E383}"/>
              </a:ext>
            </a:extLst>
          </p:cNvPr>
          <p:cNvSpPr txBox="1"/>
          <p:nvPr/>
        </p:nvSpPr>
        <p:spPr>
          <a:xfrm>
            <a:off x="9064220" y="1822663"/>
            <a:ext cx="2460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树状图作为切片器就是从这里获得的思路</a:t>
            </a:r>
          </a:p>
        </p:txBody>
      </p:sp>
    </p:spTree>
    <p:extLst>
      <p:ext uri="{BB962C8B-B14F-4D97-AF65-F5344CB8AC3E}">
        <p14:creationId xmlns:p14="http://schemas.microsoft.com/office/powerpoint/2010/main" val="2834499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2DFBB75-28E7-3BE5-8456-F93A02F0D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96126" cy="6858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DC03900A-BE8D-1755-E4EF-51A3A86E40FC}"/>
              </a:ext>
            </a:extLst>
          </p:cNvPr>
          <p:cNvGrpSpPr/>
          <p:nvPr/>
        </p:nvGrpSpPr>
        <p:grpSpPr>
          <a:xfrm>
            <a:off x="5168367" y="659164"/>
            <a:ext cx="6399166" cy="1568908"/>
            <a:chOff x="5168367" y="1700410"/>
            <a:chExt cx="6399166" cy="156890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3E9532F-C2DF-763D-F9CB-2E67C18E8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8367" y="1700410"/>
              <a:ext cx="6399166" cy="1568908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89FB15D-AABD-BC1D-ADCE-8D4E698E2481}"/>
                </a:ext>
              </a:extLst>
            </p:cNvPr>
            <p:cNvSpPr/>
            <p:nvPr/>
          </p:nvSpPr>
          <p:spPr>
            <a:xfrm>
              <a:off x="7664605" y="2743200"/>
              <a:ext cx="3308195" cy="2676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6E1E130A-D9D0-C30A-F93F-0A5F6CCF3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893" y="4252384"/>
            <a:ext cx="4033423" cy="19464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EEBF5FF-7009-4C2D-BF4D-71275C322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555" y="2324857"/>
            <a:ext cx="4519404" cy="201067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28722C6-C8A1-8523-50A7-77B48192B1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776" y="1969583"/>
            <a:ext cx="2197998" cy="47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47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D3CC1D5-EC18-747A-FE25-00DF6800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150" y="0"/>
            <a:ext cx="8387693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B8F407-B49A-2EF0-7EE0-B83365F4E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33" y="219057"/>
            <a:ext cx="5774982" cy="1260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37F144-A87C-03EA-1928-6DD81ACE3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17" y="3830700"/>
            <a:ext cx="5116627" cy="19785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6FB1FE-FB15-6831-6E17-F0FF12AC7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782" y="652376"/>
            <a:ext cx="2415297" cy="522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1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70AAA5-BCAB-7AC1-0661-2DAE4952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28" y="546521"/>
            <a:ext cx="7287642" cy="34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19D28BC-57AF-016D-C2AA-AD15C0890A95}"/>
              </a:ext>
            </a:extLst>
          </p:cNvPr>
          <p:cNvSpPr txBox="1"/>
          <p:nvPr/>
        </p:nvSpPr>
        <p:spPr>
          <a:xfrm>
            <a:off x="795454" y="4289503"/>
            <a:ext cx="377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Access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函数→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PowerBI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→图表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162121-E5B1-5E06-97A2-AC5734B9AA67}"/>
              </a:ext>
            </a:extLst>
          </p:cNvPr>
          <p:cNvSpPr txBox="1"/>
          <p:nvPr/>
        </p:nvSpPr>
        <p:spPr>
          <a:xfrm>
            <a:off x="735980" y="4802459"/>
            <a:ext cx="545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模型→数据清洗→怎么用图表→可以有什么样的图表</a:t>
            </a:r>
          </a:p>
        </p:txBody>
      </p:sp>
    </p:spTree>
    <p:extLst>
      <p:ext uri="{BB962C8B-B14F-4D97-AF65-F5344CB8AC3E}">
        <p14:creationId xmlns:p14="http://schemas.microsoft.com/office/powerpoint/2010/main" val="2584704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B4E34EC-1844-67D2-B3A6-547F0EC4AAED}"/>
              </a:ext>
            </a:extLst>
          </p:cNvPr>
          <p:cNvGrpSpPr/>
          <p:nvPr/>
        </p:nvGrpSpPr>
        <p:grpSpPr>
          <a:xfrm>
            <a:off x="1167161" y="3190795"/>
            <a:ext cx="3984703" cy="2061376"/>
            <a:chOff x="6371064" y="3224302"/>
            <a:chExt cx="3984703" cy="2061376"/>
          </a:xfrm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BD4D1165-2486-4D75-4AB2-2BD73A09E407}"/>
                </a:ext>
              </a:extLst>
            </p:cNvPr>
            <p:cNvSpPr/>
            <p:nvPr/>
          </p:nvSpPr>
          <p:spPr>
            <a:xfrm>
              <a:off x="7567963" y="3821721"/>
              <a:ext cx="1605774" cy="595035"/>
            </a:xfrm>
            <a:custGeom>
              <a:avLst/>
              <a:gdLst>
                <a:gd name="connsiteX0" fmla="*/ 0 w 802887"/>
                <a:gd name="connsiteY0" fmla="*/ 0 h 595035"/>
                <a:gd name="connsiteX1" fmla="*/ 802887 w 802887"/>
                <a:gd name="connsiteY1" fmla="*/ 0 h 595035"/>
                <a:gd name="connsiteX2" fmla="*/ 802887 w 802887"/>
                <a:gd name="connsiteY2" fmla="*/ 595035 h 595035"/>
                <a:gd name="connsiteX3" fmla="*/ 0 w 802887"/>
                <a:gd name="connsiteY3" fmla="*/ 595035 h 595035"/>
                <a:gd name="connsiteX4" fmla="*/ 0 w 802887"/>
                <a:gd name="connsiteY4" fmla="*/ 0 h 59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887" h="595035">
                  <a:moveTo>
                    <a:pt x="0" y="0"/>
                  </a:moveTo>
                  <a:lnTo>
                    <a:pt x="802887" y="0"/>
                  </a:lnTo>
                  <a:lnTo>
                    <a:pt x="802887" y="595035"/>
                  </a:lnTo>
                  <a:lnTo>
                    <a:pt x="0" y="595035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9BB0DA78-162F-42E2-39DE-D1BEC4BB8916}"/>
                </a:ext>
              </a:extLst>
            </p:cNvPr>
            <p:cNvSpPr/>
            <p:nvPr/>
          </p:nvSpPr>
          <p:spPr>
            <a:xfrm>
              <a:off x="8363416" y="3226420"/>
              <a:ext cx="1992351" cy="2059258"/>
            </a:xfrm>
            <a:custGeom>
              <a:avLst/>
              <a:gdLst>
                <a:gd name="connsiteX0" fmla="*/ 0 w 1992351"/>
                <a:gd name="connsiteY0" fmla="*/ 0 h 2059258"/>
                <a:gd name="connsiteX1" fmla="*/ 1992351 w 1992351"/>
                <a:gd name="connsiteY1" fmla="*/ 0 h 2059258"/>
                <a:gd name="connsiteX2" fmla="*/ 1992351 w 1992351"/>
                <a:gd name="connsiteY2" fmla="*/ 2059258 h 2059258"/>
                <a:gd name="connsiteX3" fmla="*/ 0 w 1992351"/>
                <a:gd name="connsiteY3" fmla="*/ 2059258 h 2059258"/>
                <a:gd name="connsiteX4" fmla="*/ 0 w 1992351"/>
                <a:gd name="connsiteY4" fmla="*/ 1174439 h 2059258"/>
                <a:gd name="connsiteX5" fmla="*/ 802887 w 1992351"/>
                <a:gd name="connsiteY5" fmla="*/ 1174439 h 2059258"/>
                <a:gd name="connsiteX6" fmla="*/ 802887 w 1992351"/>
                <a:gd name="connsiteY6" fmla="*/ 579404 h 2059258"/>
                <a:gd name="connsiteX7" fmla="*/ 0 w 1992351"/>
                <a:gd name="connsiteY7" fmla="*/ 579404 h 2059258"/>
                <a:gd name="connsiteX8" fmla="*/ 0 w 1992351"/>
                <a:gd name="connsiteY8" fmla="*/ 0 h 2059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2351" h="2059258">
                  <a:moveTo>
                    <a:pt x="0" y="0"/>
                  </a:moveTo>
                  <a:lnTo>
                    <a:pt x="1992351" y="0"/>
                  </a:lnTo>
                  <a:lnTo>
                    <a:pt x="1992351" y="2059258"/>
                  </a:lnTo>
                  <a:lnTo>
                    <a:pt x="0" y="2059258"/>
                  </a:lnTo>
                  <a:lnTo>
                    <a:pt x="0" y="1174439"/>
                  </a:lnTo>
                  <a:lnTo>
                    <a:pt x="802887" y="1174439"/>
                  </a:lnTo>
                  <a:lnTo>
                    <a:pt x="802887" y="579404"/>
                  </a:lnTo>
                  <a:lnTo>
                    <a:pt x="0" y="57940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微信公众号</a:t>
              </a: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890295B7-FEFD-98E1-F827-588FCE1DF8DA}"/>
                </a:ext>
              </a:extLst>
            </p:cNvPr>
            <p:cNvSpPr/>
            <p:nvPr/>
          </p:nvSpPr>
          <p:spPr>
            <a:xfrm flipH="1">
              <a:off x="6371064" y="3224302"/>
              <a:ext cx="1992352" cy="2059258"/>
            </a:xfrm>
            <a:custGeom>
              <a:avLst/>
              <a:gdLst>
                <a:gd name="connsiteX0" fmla="*/ 0 w 1992351"/>
                <a:gd name="connsiteY0" fmla="*/ 0 h 2059258"/>
                <a:gd name="connsiteX1" fmla="*/ 1992351 w 1992351"/>
                <a:gd name="connsiteY1" fmla="*/ 0 h 2059258"/>
                <a:gd name="connsiteX2" fmla="*/ 1992351 w 1992351"/>
                <a:gd name="connsiteY2" fmla="*/ 2059258 h 2059258"/>
                <a:gd name="connsiteX3" fmla="*/ 0 w 1992351"/>
                <a:gd name="connsiteY3" fmla="*/ 2059258 h 2059258"/>
                <a:gd name="connsiteX4" fmla="*/ 0 w 1992351"/>
                <a:gd name="connsiteY4" fmla="*/ 1174439 h 2059258"/>
                <a:gd name="connsiteX5" fmla="*/ 802887 w 1992351"/>
                <a:gd name="connsiteY5" fmla="*/ 1174439 h 2059258"/>
                <a:gd name="connsiteX6" fmla="*/ 802887 w 1992351"/>
                <a:gd name="connsiteY6" fmla="*/ 579404 h 2059258"/>
                <a:gd name="connsiteX7" fmla="*/ 0 w 1992351"/>
                <a:gd name="connsiteY7" fmla="*/ 579404 h 2059258"/>
                <a:gd name="connsiteX8" fmla="*/ 0 w 1992351"/>
                <a:gd name="connsiteY8" fmla="*/ 0 h 2059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2351" h="2059258">
                  <a:moveTo>
                    <a:pt x="0" y="0"/>
                  </a:moveTo>
                  <a:lnTo>
                    <a:pt x="1992351" y="0"/>
                  </a:lnTo>
                  <a:lnTo>
                    <a:pt x="1992351" y="2059258"/>
                  </a:lnTo>
                  <a:lnTo>
                    <a:pt x="0" y="2059258"/>
                  </a:lnTo>
                  <a:lnTo>
                    <a:pt x="0" y="1174439"/>
                  </a:lnTo>
                  <a:lnTo>
                    <a:pt x="802887" y="1174439"/>
                  </a:lnTo>
                  <a:lnTo>
                    <a:pt x="802887" y="579404"/>
                  </a:lnTo>
                  <a:lnTo>
                    <a:pt x="0" y="57940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FF99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哔哩哔哩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30315EB-336C-2EF7-7394-4460C05BA3C8}"/>
              </a:ext>
            </a:extLst>
          </p:cNvPr>
          <p:cNvSpPr txBox="1"/>
          <p:nvPr/>
        </p:nvSpPr>
        <p:spPr>
          <a:xfrm>
            <a:off x="996176" y="469488"/>
            <a:ext cx="6512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资源汇总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69AE79-629D-4D72-7BB9-1427198A7704}"/>
              </a:ext>
            </a:extLst>
          </p:cNvPr>
          <p:cNvSpPr txBox="1"/>
          <p:nvPr/>
        </p:nvSpPr>
        <p:spPr>
          <a:xfrm>
            <a:off x="971550" y="1392818"/>
            <a:ext cx="8769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https://appsource.microsoft.com/zh-cn/marketplace/apps?product=power-bi-visuals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235630-DBB0-3CA2-6CE2-22A69988066C}"/>
              </a:ext>
            </a:extLst>
          </p:cNvPr>
          <p:cNvSpPr txBox="1"/>
          <p:nvPr/>
        </p:nvSpPr>
        <p:spPr>
          <a:xfrm>
            <a:off x="971550" y="21033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cv23888469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C7AC48-8C5C-A6E9-CC99-8CBE65D68980}"/>
              </a:ext>
            </a:extLst>
          </p:cNvPr>
          <p:cNvSpPr txBox="1"/>
          <p:nvPr/>
        </p:nvSpPr>
        <p:spPr>
          <a:xfrm>
            <a:off x="971550" y="1023486"/>
            <a:ext cx="651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可视化图表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C99BE2-939B-1011-B398-F0D7657E09BB}"/>
              </a:ext>
            </a:extLst>
          </p:cNvPr>
          <p:cNvSpPr txBox="1"/>
          <p:nvPr/>
        </p:nvSpPr>
        <p:spPr>
          <a:xfrm>
            <a:off x="1167161" y="2639122"/>
            <a:ext cx="2103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参考博主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0BF253-2B87-4866-FD02-996C2FA88807}"/>
              </a:ext>
            </a:extLst>
          </p:cNvPr>
          <p:cNvSpPr txBox="1"/>
          <p:nvPr/>
        </p:nvSpPr>
        <p:spPr>
          <a:xfrm>
            <a:off x="1330712" y="3226420"/>
            <a:ext cx="160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减法君在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80B88F-E46A-E1E5-54B6-F77092E9EC62}"/>
              </a:ext>
            </a:extLst>
          </p:cNvPr>
          <p:cNvSpPr txBox="1"/>
          <p:nvPr/>
        </p:nvSpPr>
        <p:spPr>
          <a:xfrm>
            <a:off x="2503449" y="3904528"/>
            <a:ext cx="132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wujunmin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12842E-81D0-4320-23D5-0D8B0BF91A5F}"/>
              </a:ext>
            </a:extLst>
          </p:cNvPr>
          <p:cNvSpPr txBox="1"/>
          <p:nvPr/>
        </p:nvSpPr>
        <p:spPr>
          <a:xfrm>
            <a:off x="3490330" y="3295549"/>
            <a:ext cx="166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PowerBI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星球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248DEC3-BFEF-7E8A-8AF6-D71E83AFB431}"/>
              </a:ext>
            </a:extLst>
          </p:cNvPr>
          <p:cNvSpPr txBox="1"/>
          <p:nvPr/>
        </p:nvSpPr>
        <p:spPr>
          <a:xfrm>
            <a:off x="1330712" y="3664881"/>
            <a:ext cx="160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孙兴华</a:t>
            </a:r>
          </a:p>
        </p:txBody>
      </p:sp>
    </p:spTree>
    <p:extLst>
      <p:ext uri="{BB962C8B-B14F-4D97-AF65-F5344CB8AC3E}">
        <p14:creationId xmlns:p14="http://schemas.microsoft.com/office/powerpoint/2010/main" val="187264040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43D9A9-C4A9-EFB3-04F0-85519CE25570}"/>
              </a:ext>
            </a:extLst>
          </p:cNvPr>
          <p:cNvSpPr txBox="1"/>
          <p:nvPr/>
        </p:nvSpPr>
        <p:spPr>
          <a:xfrm>
            <a:off x="1454150" y="762000"/>
            <a:ext cx="4235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319164831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6C31C87-DC00-1C23-171F-884B6ADC4713}"/>
              </a:ext>
            </a:extLst>
          </p:cNvPr>
          <p:cNvSpPr txBox="1"/>
          <p:nvPr/>
        </p:nvSpPr>
        <p:spPr>
          <a:xfrm>
            <a:off x="1189463" y="728546"/>
            <a:ext cx="540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题目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2AC9D3-148E-CEE0-F573-02BBCC83B144}"/>
              </a:ext>
            </a:extLst>
          </p:cNvPr>
          <p:cNvSpPr txBox="1"/>
          <p:nvPr/>
        </p:nvSpPr>
        <p:spPr>
          <a:xfrm>
            <a:off x="1918009" y="728546"/>
            <a:ext cx="693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畅销榜为例的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流水分析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5D312E-4E14-9946-DC77-4951F5016160}"/>
              </a:ext>
            </a:extLst>
          </p:cNvPr>
          <p:cNvSpPr txBox="1"/>
          <p:nvPr/>
        </p:nvSpPr>
        <p:spPr>
          <a:xfrm>
            <a:off x="1189463" y="1294264"/>
            <a:ext cx="295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题目由来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2EF80B9-8466-A46D-2B4F-DFCFBA24C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269" y="1478930"/>
            <a:ext cx="8281638" cy="459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09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0DBF363-14D3-30A7-D19E-A2730AD23B68}"/>
              </a:ext>
            </a:extLst>
          </p:cNvPr>
          <p:cNvSpPr txBox="1"/>
          <p:nvPr/>
        </p:nvSpPr>
        <p:spPr>
          <a:xfrm>
            <a:off x="1098507" y="736430"/>
            <a:ext cx="378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所以 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是什么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2AC8F3-D32F-068A-9230-DF8FDEB9F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07" y="1105762"/>
            <a:ext cx="4501927" cy="51047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95F52D4-3E11-4A49-ED54-BE9A9AAEB935}"/>
              </a:ext>
            </a:extLst>
          </p:cNvPr>
          <p:cNvSpPr txBox="1"/>
          <p:nvPr/>
        </p:nvSpPr>
        <p:spPr>
          <a:xfrm>
            <a:off x="1098507" y="6210556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cv34098305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4847FC-2E17-A756-A72D-95390D4E5503}"/>
              </a:ext>
            </a:extLst>
          </p:cNvPr>
          <p:cNvSpPr txBox="1"/>
          <p:nvPr/>
        </p:nvSpPr>
        <p:spPr>
          <a:xfrm>
            <a:off x="5670507" y="1105762"/>
            <a:ext cx="4651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端以外的流水难以完全统计，苹果又不公布流水数据，所以出现了一种估算流水的方式 </a:t>
            </a:r>
            <a:r>
              <a:rPr lang="zh-CN" altLang="en-US" b="0" i="0" dirty="0">
                <a:solidFill>
                  <a:srgbClr val="18191C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超抖音算法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FA1CCA0-EEA2-FBCB-BE99-F199A6A4F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07" y="2232454"/>
            <a:ext cx="4501927" cy="285141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E733C69-4EC1-C1FE-DB6D-F292F528317B}"/>
              </a:ext>
            </a:extLst>
          </p:cNvPr>
          <p:cNvSpPr txBox="1"/>
          <p:nvPr/>
        </p:nvSpPr>
        <p:spPr>
          <a:xfrm>
            <a:off x="7273776" y="4917894"/>
            <a:ext cx="1870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BV1ft421J7mT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EEA03F-AE50-DF44-AC7F-7D539141D1F9}"/>
              </a:ext>
            </a:extLst>
          </p:cNvPr>
          <p:cNvSpPr txBox="1"/>
          <p:nvPr/>
        </p:nvSpPr>
        <p:spPr>
          <a:xfrm>
            <a:off x="5805519" y="5375936"/>
            <a:ext cx="4013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但是因为统计网站：七麦数据 的流水预估不靠谱，所以以下数据仅供娱乐</a:t>
            </a:r>
          </a:p>
        </p:txBody>
      </p:sp>
    </p:spTree>
    <p:extLst>
      <p:ext uri="{BB962C8B-B14F-4D97-AF65-F5344CB8AC3E}">
        <p14:creationId xmlns:p14="http://schemas.microsoft.com/office/powerpoint/2010/main" val="19665130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F9B2CC7-DA75-E2C6-3CC0-9D0D3F6CB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701" y="374352"/>
            <a:ext cx="2559178" cy="54037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CA8ABF5-E4AA-2422-548B-EF52FD27B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59" y="318907"/>
            <a:ext cx="5052240" cy="54037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A305040-AFAC-A6ED-E814-A0D140B7F543}"/>
              </a:ext>
            </a:extLst>
          </p:cNvPr>
          <p:cNvSpPr txBox="1"/>
          <p:nvPr/>
        </p:nvSpPr>
        <p:spPr>
          <a:xfrm>
            <a:off x="1233519" y="374352"/>
            <a:ext cx="306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C4427F-4963-3E19-6AE8-AA37A165C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286" y="825562"/>
            <a:ext cx="1771897" cy="62873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AE67543-866E-37CB-48A2-DBF2646EEDF3}"/>
              </a:ext>
            </a:extLst>
          </p:cNvPr>
          <p:cNvSpPr/>
          <p:nvPr/>
        </p:nvSpPr>
        <p:spPr>
          <a:xfrm>
            <a:off x="3268653" y="828800"/>
            <a:ext cx="474887" cy="20313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C6902F-51E0-5088-70E7-222084C6AA47}"/>
              </a:ext>
            </a:extLst>
          </p:cNvPr>
          <p:cNvSpPr/>
          <p:nvPr/>
        </p:nvSpPr>
        <p:spPr>
          <a:xfrm>
            <a:off x="3826378" y="847788"/>
            <a:ext cx="474887" cy="20313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32D684-804C-908D-10C5-55C6D79FE0CB}"/>
              </a:ext>
            </a:extLst>
          </p:cNvPr>
          <p:cNvSpPr/>
          <p:nvPr/>
        </p:nvSpPr>
        <p:spPr>
          <a:xfrm>
            <a:off x="4351759" y="847788"/>
            <a:ext cx="474887" cy="20313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2E3CA3-A0BF-A547-56C5-C88966AD7BEF}"/>
              </a:ext>
            </a:extLst>
          </p:cNvPr>
          <p:cNvSpPr/>
          <p:nvPr/>
        </p:nvSpPr>
        <p:spPr>
          <a:xfrm>
            <a:off x="4858526" y="838325"/>
            <a:ext cx="474887" cy="20313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A588AC9-6A80-C57C-3EBD-255C716B184E}"/>
              </a:ext>
            </a:extLst>
          </p:cNvPr>
          <p:cNvSpPr/>
          <p:nvPr/>
        </p:nvSpPr>
        <p:spPr>
          <a:xfrm>
            <a:off x="5375883" y="851026"/>
            <a:ext cx="474887" cy="20313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BCACCB3-EB73-95EF-DACA-7F238E408CE2}"/>
              </a:ext>
            </a:extLst>
          </p:cNvPr>
          <p:cNvSpPr/>
          <p:nvPr/>
        </p:nvSpPr>
        <p:spPr>
          <a:xfrm>
            <a:off x="5877611" y="825562"/>
            <a:ext cx="474887" cy="20313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D65C756-DD58-20D0-0B9F-43E517983685}"/>
              </a:ext>
            </a:extLst>
          </p:cNvPr>
          <p:cNvSpPr/>
          <p:nvPr/>
        </p:nvSpPr>
        <p:spPr>
          <a:xfrm>
            <a:off x="6383978" y="847788"/>
            <a:ext cx="474887" cy="20313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0DF2765-BA9D-DB75-8F8B-6668F2557DDA}"/>
              </a:ext>
            </a:extLst>
          </p:cNvPr>
          <p:cNvSpPr/>
          <p:nvPr/>
        </p:nvSpPr>
        <p:spPr>
          <a:xfrm>
            <a:off x="6879994" y="838325"/>
            <a:ext cx="576576" cy="203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6902127-77D3-0175-8911-6075E50C7B01}"/>
              </a:ext>
            </a:extLst>
          </p:cNvPr>
          <p:cNvSpPr/>
          <p:nvPr/>
        </p:nvSpPr>
        <p:spPr>
          <a:xfrm>
            <a:off x="3069793" y="1263102"/>
            <a:ext cx="5348171" cy="4570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DC99677-C7C0-AC62-EA0B-70470F955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8653" y="1557581"/>
            <a:ext cx="4635500" cy="1905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28C4C551-AFD5-A179-F651-8C08819C82C1}"/>
              </a:ext>
            </a:extLst>
          </p:cNvPr>
          <p:cNvSpPr txBox="1"/>
          <p:nvPr/>
        </p:nvSpPr>
        <p:spPr>
          <a:xfrm>
            <a:off x="7881697" y="743684"/>
            <a:ext cx="269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没有数据，需要删除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A8C16E1-AC41-FDA9-B5E7-32CF064C31C9}"/>
              </a:ext>
            </a:extLst>
          </p:cNvPr>
          <p:cNvSpPr txBox="1"/>
          <p:nvPr/>
        </p:nvSpPr>
        <p:spPr>
          <a:xfrm>
            <a:off x="3184701" y="2082833"/>
            <a:ext cx="567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但是缺少日期一栏，导入的时候会出错，所以手动添加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5CC6AC5-81BF-B831-7D5F-80EC4C7E8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7759" y="2871731"/>
            <a:ext cx="6206832" cy="110050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7BA4303-F3D4-62C4-D983-E0FF27DF55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4701" y="4591417"/>
            <a:ext cx="6206832" cy="1290739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1EA5FFF2-5450-6630-355C-11033659E876}"/>
              </a:ext>
            </a:extLst>
          </p:cNvPr>
          <p:cNvSpPr txBox="1"/>
          <p:nvPr/>
        </p:nvSpPr>
        <p:spPr>
          <a:xfrm>
            <a:off x="3268653" y="4093321"/>
            <a:ext cx="250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如法炮制</a:t>
            </a:r>
          </a:p>
        </p:txBody>
      </p:sp>
    </p:spTree>
    <p:extLst>
      <p:ext uri="{BB962C8B-B14F-4D97-AF65-F5344CB8AC3E}">
        <p14:creationId xmlns:p14="http://schemas.microsoft.com/office/powerpoint/2010/main" val="14352443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/>
      <p:bldP spid="23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14822E3-CE12-F440-9FD3-ADF53414FDEE}"/>
              </a:ext>
            </a:extLst>
          </p:cNvPr>
          <p:cNvSpPr txBox="1"/>
          <p:nvPr/>
        </p:nvSpPr>
        <p:spPr>
          <a:xfrm>
            <a:off x="766916" y="432619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F55262-8B21-AF61-42E3-F8A82EC0D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291" y="395399"/>
            <a:ext cx="9270810" cy="60672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D246909-0214-D263-9665-816F9A661289}"/>
              </a:ext>
            </a:extLst>
          </p:cNvPr>
          <p:cNvSpPr txBox="1"/>
          <p:nvPr/>
        </p:nvSpPr>
        <p:spPr>
          <a:xfrm>
            <a:off x="766915" y="996902"/>
            <a:ext cx="142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星座模型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6919AC-5087-D440-CFBA-2751C30955C9}"/>
              </a:ext>
            </a:extLst>
          </p:cNvPr>
          <p:cNvSpPr/>
          <p:nvPr/>
        </p:nvSpPr>
        <p:spPr>
          <a:xfrm>
            <a:off x="3554472" y="2323815"/>
            <a:ext cx="1320036" cy="182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871627-3C69-869B-636F-40B346F91B3D}"/>
              </a:ext>
            </a:extLst>
          </p:cNvPr>
          <p:cNvSpPr/>
          <p:nvPr/>
        </p:nvSpPr>
        <p:spPr>
          <a:xfrm>
            <a:off x="3706872" y="2530069"/>
            <a:ext cx="342614" cy="1575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F8BF55-5176-3B1E-3923-D835BD7A28D9}"/>
              </a:ext>
            </a:extLst>
          </p:cNvPr>
          <p:cNvSpPr/>
          <p:nvPr/>
        </p:nvSpPr>
        <p:spPr>
          <a:xfrm>
            <a:off x="2154022" y="2223666"/>
            <a:ext cx="342614" cy="200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998A2A-1588-526D-CF09-1BA6660A869D}"/>
              </a:ext>
            </a:extLst>
          </p:cNvPr>
          <p:cNvSpPr/>
          <p:nvPr/>
        </p:nvSpPr>
        <p:spPr>
          <a:xfrm>
            <a:off x="3706872" y="2687638"/>
            <a:ext cx="342614" cy="27146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71C5D4-A3C8-8C27-4D5C-35D4B2553290}"/>
              </a:ext>
            </a:extLst>
          </p:cNvPr>
          <p:cNvSpPr/>
          <p:nvPr/>
        </p:nvSpPr>
        <p:spPr>
          <a:xfrm>
            <a:off x="5672667" y="2352525"/>
            <a:ext cx="391885" cy="28060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34C996-350F-C228-AB39-385895F6295F}"/>
              </a:ext>
            </a:extLst>
          </p:cNvPr>
          <p:cNvSpPr/>
          <p:nvPr/>
        </p:nvSpPr>
        <p:spPr>
          <a:xfrm>
            <a:off x="5624571" y="2784325"/>
            <a:ext cx="342614" cy="1428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B5BED33-7905-3E52-AE6C-7094591FE934}"/>
              </a:ext>
            </a:extLst>
          </p:cNvPr>
          <p:cNvSpPr/>
          <p:nvPr/>
        </p:nvSpPr>
        <p:spPr>
          <a:xfrm>
            <a:off x="3706872" y="2959101"/>
            <a:ext cx="342614" cy="25688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12A609-7433-7812-F701-529D1F1DE0C9}"/>
              </a:ext>
            </a:extLst>
          </p:cNvPr>
          <p:cNvSpPr/>
          <p:nvPr/>
        </p:nvSpPr>
        <p:spPr>
          <a:xfrm>
            <a:off x="8575206" y="1303867"/>
            <a:ext cx="342614" cy="25688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2CA7B02-DA84-D927-EBFB-AC1590B2846A}"/>
              </a:ext>
            </a:extLst>
          </p:cNvPr>
          <p:cNvSpPr/>
          <p:nvPr/>
        </p:nvSpPr>
        <p:spPr>
          <a:xfrm>
            <a:off x="8655639" y="872067"/>
            <a:ext cx="342614" cy="12793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45A104B-4183-C5A5-66CF-089B126A4205}"/>
              </a:ext>
            </a:extLst>
          </p:cNvPr>
          <p:cNvSpPr/>
          <p:nvPr/>
        </p:nvSpPr>
        <p:spPr>
          <a:xfrm>
            <a:off x="3706872" y="3213818"/>
            <a:ext cx="342614" cy="428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AB13C44-81DA-5FE8-90CC-B7EF1F3701F5}"/>
              </a:ext>
            </a:extLst>
          </p:cNvPr>
          <p:cNvSpPr/>
          <p:nvPr/>
        </p:nvSpPr>
        <p:spPr>
          <a:xfrm>
            <a:off x="8577625" y="1909657"/>
            <a:ext cx="342614" cy="12793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7A3DC1F-1B9B-AE45-6AA1-6EECB9E058D1}"/>
              </a:ext>
            </a:extLst>
          </p:cNvPr>
          <p:cNvSpPr/>
          <p:nvPr/>
        </p:nvSpPr>
        <p:spPr>
          <a:xfrm>
            <a:off x="8575206" y="2323815"/>
            <a:ext cx="342614" cy="4421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70EAE8C-5705-E34D-0D2E-5B907D98FA88}"/>
              </a:ext>
            </a:extLst>
          </p:cNvPr>
          <p:cNvSpPr/>
          <p:nvPr/>
        </p:nvSpPr>
        <p:spPr>
          <a:xfrm>
            <a:off x="6189133" y="3136900"/>
            <a:ext cx="4148667" cy="33256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5E2C4BF-AE48-2D2C-B0BE-C20E19906266}"/>
              </a:ext>
            </a:extLst>
          </p:cNvPr>
          <p:cNvSpPr txBox="1"/>
          <p:nvPr/>
        </p:nvSpPr>
        <p:spPr>
          <a:xfrm>
            <a:off x="5205034" y="1021813"/>
            <a:ext cx="132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多对一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105D4E3-276A-0ED3-DC44-F5A97ACAA882}"/>
              </a:ext>
            </a:extLst>
          </p:cNvPr>
          <p:cNvSpPr/>
          <p:nvPr/>
        </p:nvSpPr>
        <p:spPr>
          <a:xfrm>
            <a:off x="2245729" y="395398"/>
            <a:ext cx="7952371" cy="281842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9B48D44-D313-C310-4855-A594BBAC1EC2}"/>
              </a:ext>
            </a:extLst>
          </p:cNvPr>
          <p:cNvSpPr txBox="1"/>
          <p:nvPr/>
        </p:nvSpPr>
        <p:spPr>
          <a:xfrm>
            <a:off x="2218275" y="3370677"/>
            <a:ext cx="132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拆表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4205E1-564A-9CA6-F700-EB102AC11C31}"/>
              </a:ext>
            </a:extLst>
          </p:cNvPr>
          <p:cNvSpPr txBox="1"/>
          <p:nvPr/>
        </p:nvSpPr>
        <p:spPr>
          <a:xfrm>
            <a:off x="4950370" y="5984198"/>
            <a:ext cx="132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补充数据</a:t>
            </a:r>
          </a:p>
        </p:txBody>
      </p:sp>
    </p:spTree>
    <p:extLst>
      <p:ext uri="{BB962C8B-B14F-4D97-AF65-F5344CB8AC3E}">
        <p14:creationId xmlns:p14="http://schemas.microsoft.com/office/powerpoint/2010/main" val="2900919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/>
      <p:bldP spid="22" grpId="0" animBg="1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CDF416C-71A9-2B5B-FF85-D141FBFD9EBF}"/>
              </a:ext>
            </a:extLst>
          </p:cNvPr>
          <p:cNvSpPr txBox="1"/>
          <p:nvPr/>
        </p:nvSpPr>
        <p:spPr>
          <a:xfrm>
            <a:off x="565150" y="4445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数据清洗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B1CB0D-0D82-CBA7-FDA0-DC86704B606B}"/>
              </a:ext>
            </a:extLst>
          </p:cNvPr>
          <p:cNvSpPr txBox="1"/>
          <p:nvPr/>
        </p:nvSpPr>
        <p:spPr>
          <a:xfrm>
            <a:off x="565150" y="1111250"/>
            <a:ext cx="443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因为能获取到的数据有限，所以数据清洗和模型在制作中是互相修改的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132D0A-2EDA-9BA7-6DC7-FB5358276B4F}"/>
              </a:ext>
            </a:extLst>
          </p:cNvPr>
          <p:cNvSpPr txBox="1"/>
          <p:nvPr/>
        </p:nvSpPr>
        <p:spPr>
          <a:xfrm>
            <a:off x="679450" y="2019300"/>
            <a:ext cx="361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易混淆概念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244ABC-630A-C202-BE50-11905D5E143D}"/>
              </a:ext>
            </a:extLst>
          </p:cNvPr>
          <p:cNvSpPr txBox="1"/>
          <p:nvPr/>
        </p:nvSpPr>
        <p:spPr>
          <a:xfrm>
            <a:off x="679450" y="2562998"/>
            <a:ext cx="347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数据清洗（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D89FEB-9A6C-C7E0-880D-3956612CF272}"/>
              </a:ext>
            </a:extLst>
          </p:cNvPr>
          <p:cNvSpPr txBox="1"/>
          <p:nvPr/>
        </p:nvSpPr>
        <p:spPr>
          <a:xfrm>
            <a:off x="819150" y="3604914"/>
            <a:ext cx="347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593E7A-3F1C-96B4-7404-FCFB6ED9158D}"/>
              </a:ext>
            </a:extLst>
          </p:cNvPr>
          <p:cNvSpPr txBox="1"/>
          <p:nvPr/>
        </p:nvSpPr>
        <p:spPr>
          <a:xfrm>
            <a:off x="5365750" y="2562998"/>
            <a:ext cx="135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透视（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34A4CE-1726-4CAF-3FB8-3E526D99811C}"/>
              </a:ext>
            </a:extLst>
          </p:cNvPr>
          <p:cNvSpPr txBox="1"/>
          <p:nvPr/>
        </p:nvSpPr>
        <p:spPr>
          <a:xfrm>
            <a:off x="6819900" y="2561112"/>
            <a:ext cx="153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Power Pivot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171F0E-097E-2A2B-DAEA-7C1EA61F1AD8}"/>
              </a:ext>
            </a:extLst>
          </p:cNvPr>
          <p:cNvSpPr txBox="1"/>
          <p:nvPr/>
        </p:nvSpPr>
        <p:spPr>
          <a:xfrm>
            <a:off x="565150" y="7731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Power Query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超级查询（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E725E0-2891-F458-C2E8-22A95EC93FE1}"/>
              </a:ext>
            </a:extLst>
          </p:cNvPr>
          <p:cNvSpPr txBox="1"/>
          <p:nvPr/>
        </p:nvSpPr>
        <p:spPr>
          <a:xfrm>
            <a:off x="6981825" y="4284880"/>
            <a:ext cx="12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5B90D7A-23F2-9C16-5C71-D159C6EB408D}"/>
              </a:ext>
            </a:extLst>
          </p:cNvPr>
          <p:cNvCxnSpPr/>
          <p:nvPr/>
        </p:nvCxnSpPr>
        <p:spPr>
          <a:xfrm flipH="1">
            <a:off x="1181100" y="2930444"/>
            <a:ext cx="44450" cy="606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359646A-B317-B6CC-5262-093126F59014}"/>
              </a:ext>
            </a:extLst>
          </p:cNvPr>
          <p:cNvCxnSpPr>
            <a:cxnSpLocks/>
          </p:cNvCxnSpPr>
          <p:nvPr/>
        </p:nvCxnSpPr>
        <p:spPr>
          <a:xfrm>
            <a:off x="5972175" y="3021488"/>
            <a:ext cx="1216025" cy="1263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92DB0172-0373-DDB4-930B-D8F9153EC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38" y="4844276"/>
            <a:ext cx="5854913" cy="100946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94E7F3E-5BDE-F3C6-FFD8-5358ADAE813B}"/>
              </a:ext>
            </a:extLst>
          </p:cNvPr>
          <p:cNvSpPr/>
          <p:nvPr/>
        </p:nvSpPr>
        <p:spPr>
          <a:xfrm>
            <a:off x="1676400" y="4902200"/>
            <a:ext cx="1098550" cy="2413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44C0E13-1279-15EA-0577-136A1561A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0" y="4914868"/>
            <a:ext cx="3477110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7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9" grpId="0"/>
      <p:bldP spid="11" grpId="0"/>
      <p:bldP spid="12" grpId="0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369151D-5F3D-9300-0A32-2C91CA8C76AB}"/>
              </a:ext>
            </a:extLst>
          </p:cNvPr>
          <p:cNvSpPr txBox="1"/>
          <p:nvPr/>
        </p:nvSpPr>
        <p:spPr>
          <a:xfrm>
            <a:off x="914400" y="1450975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把需要的放在一起，把不需要的删除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19659C-F212-7E07-4160-55851EF2B3F2}"/>
              </a:ext>
            </a:extLst>
          </p:cNvPr>
          <p:cNvSpPr txBox="1"/>
          <p:nvPr/>
        </p:nvSpPr>
        <p:spPr>
          <a:xfrm>
            <a:off x="965200" y="965200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数据清洗做的就是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F42EB5E-09E5-1D83-45AA-E884A6902258}"/>
              </a:ext>
            </a:extLst>
          </p:cNvPr>
          <p:cNvGrpSpPr/>
          <p:nvPr/>
        </p:nvGrpSpPr>
        <p:grpSpPr>
          <a:xfrm>
            <a:off x="914400" y="1936750"/>
            <a:ext cx="6896100" cy="3340100"/>
            <a:chOff x="1104900" y="1936750"/>
            <a:chExt cx="9355243" cy="413585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6BAA18A-2887-9043-7FA5-4528C27FA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1936750"/>
              <a:ext cx="6421543" cy="4135852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120C4CC-2E7F-499C-92B8-9779E68BC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900" y="1936750"/>
              <a:ext cx="6130472" cy="4135852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B00B516F-6329-EDDE-A6BE-FDB76922F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871" y="1936750"/>
            <a:ext cx="2701729" cy="336568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44DC7AE-4B9D-EAEF-7F25-6881B8E4BF28}"/>
              </a:ext>
            </a:extLst>
          </p:cNvPr>
          <p:cNvSpPr/>
          <p:nvPr/>
        </p:nvSpPr>
        <p:spPr>
          <a:xfrm>
            <a:off x="3671824" y="2079624"/>
            <a:ext cx="601725" cy="322280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D237ADC-C1DC-42C4-D257-C53503E6D9DB}"/>
              </a:ext>
            </a:extLst>
          </p:cNvPr>
          <p:cNvSpPr/>
          <p:nvPr/>
        </p:nvSpPr>
        <p:spPr>
          <a:xfrm>
            <a:off x="5983225" y="2054041"/>
            <a:ext cx="601725" cy="322280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3096FD4-BB88-9E10-D5E9-BED192D32C02}"/>
              </a:ext>
            </a:extLst>
          </p:cNvPr>
          <p:cNvSpPr/>
          <p:nvPr/>
        </p:nvSpPr>
        <p:spPr>
          <a:xfrm>
            <a:off x="8701770" y="2130424"/>
            <a:ext cx="2512329" cy="322280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47F18DD-2FB5-14BD-AA6B-7E7333EE1B81}"/>
              </a:ext>
            </a:extLst>
          </p:cNvPr>
          <p:cNvSpPr/>
          <p:nvPr/>
        </p:nvSpPr>
        <p:spPr>
          <a:xfrm>
            <a:off x="3053861" y="2054040"/>
            <a:ext cx="617963" cy="322280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53A8719-916A-6D70-07D0-F803A5A51507}"/>
              </a:ext>
            </a:extLst>
          </p:cNvPr>
          <p:cNvSpPr txBox="1"/>
          <p:nvPr/>
        </p:nvSpPr>
        <p:spPr>
          <a:xfrm>
            <a:off x="9093200" y="553085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应用名称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7161D8C-4296-4458-F97B-2A0DCCE89C81}"/>
              </a:ext>
            </a:extLst>
          </p:cNvPr>
          <p:cNvSpPr txBox="1"/>
          <p:nvPr/>
        </p:nvSpPr>
        <p:spPr>
          <a:xfrm>
            <a:off x="2216150" y="5530850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原始表</a:t>
            </a:r>
          </a:p>
        </p:txBody>
      </p:sp>
      <p:sp>
        <p:nvSpPr>
          <p:cNvPr id="4" name="乘号 3">
            <a:extLst>
              <a:ext uri="{FF2B5EF4-FFF2-40B4-BE49-F238E27FC236}">
                <a16:creationId xmlns:a16="http://schemas.microsoft.com/office/drawing/2014/main" id="{C0C2F548-C77C-D6A4-4ABF-4455631A0204}"/>
              </a:ext>
            </a:extLst>
          </p:cNvPr>
          <p:cNvSpPr/>
          <p:nvPr/>
        </p:nvSpPr>
        <p:spPr>
          <a:xfrm>
            <a:off x="568521" y="882650"/>
            <a:ext cx="2701729" cy="54419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乘号 5">
            <a:extLst>
              <a:ext uri="{FF2B5EF4-FFF2-40B4-BE49-F238E27FC236}">
                <a16:creationId xmlns:a16="http://schemas.microsoft.com/office/drawing/2014/main" id="{01FC3E6C-13C8-1CA0-8714-1CD61905E4B3}"/>
              </a:ext>
            </a:extLst>
          </p:cNvPr>
          <p:cNvSpPr/>
          <p:nvPr/>
        </p:nvSpPr>
        <p:spPr>
          <a:xfrm>
            <a:off x="4047515" y="957818"/>
            <a:ext cx="2182031" cy="54419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乘号 8">
            <a:extLst>
              <a:ext uri="{FF2B5EF4-FFF2-40B4-BE49-F238E27FC236}">
                <a16:creationId xmlns:a16="http://schemas.microsoft.com/office/drawing/2014/main" id="{3F23005F-6EB2-5A14-BBC0-D88D358D0FC1}"/>
              </a:ext>
            </a:extLst>
          </p:cNvPr>
          <p:cNvSpPr/>
          <p:nvPr/>
        </p:nvSpPr>
        <p:spPr>
          <a:xfrm>
            <a:off x="6398296" y="944469"/>
            <a:ext cx="1575166" cy="54419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476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 animBg="1"/>
      <p:bldP spid="16" grpId="0" animBg="1"/>
      <p:bldP spid="21" grpId="0" animBg="1"/>
      <p:bldP spid="22" grpId="0" animBg="1"/>
      <p:bldP spid="23" grpId="0"/>
      <p:bldP spid="24" grpId="0"/>
      <p:bldP spid="4" grpId="0" animBg="1"/>
      <p:bldP spid="6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5D441FC-5E7B-D94D-3EE9-5DA5DDA83B15}"/>
              </a:ext>
            </a:extLst>
          </p:cNvPr>
          <p:cNvSpPr txBox="1"/>
          <p:nvPr/>
        </p:nvSpPr>
        <p:spPr>
          <a:xfrm>
            <a:off x="723900" y="482600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AA3F3D-862A-1EA2-E7CC-DE10DC5C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35" y="1139496"/>
            <a:ext cx="2543530" cy="47060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FD23963-9D5A-2B0B-FFC4-0F6ED477A455}"/>
              </a:ext>
            </a:extLst>
          </p:cNvPr>
          <p:cNvSpPr txBox="1"/>
          <p:nvPr/>
        </p:nvSpPr>
        <p:spPr>
          <a:xfrm>
            <a:off x="4108450" y="1139496"/>
            <a:ext cx="362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选择需要的表和需要的数据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3D7B58-7994-FE68-391F-72F39B620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1806415"/>
            <a:ext cx="7829550" cy="43743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E93B26-47A6-9BC3-B641-37DC39455481}"/>
              </a:ext>
            </a:extLst>
          </p:cNvPr>
          <p:cNvSpPr txBox="1"/>
          <p:nvPr/>
        </p:nvSpPr>
        <p:spPr>
          <a:xfrm>
            <a:off x="4059415" y="2246693"/>
            <a:ext cx="68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饼图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430523-ACBB-067E-207D-1EF5F2082C7B}"/>
              </a:ext>
            </a:extLst>
          </p:cNvPr>
          <p:cNvSpPr txBox="1"/>
          <p:nvPr/>
        </p:nvSpPr>
        <p:spPr>
          <a:xfrm>
            <a:off x="6923265" y="1877361"/>
            <a:ext cx="93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切片器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CB8161-E04D-5602-3A79-BE655D562703}"/>
              </a:ext>
            </a:extLst>
          </p:cNvPr>
          <p:cNvSpPr txBox="1"/>
          <p:nvPr/>
        </p:nvSpPr>
        <p:spPr>
          <a:xfrm>
            <a:off x="6720065" y="2594736"/>
            <a:ext cx="93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树状图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DDF2D8-9A30-BA88-01C4-713A6E3D7D91}"/>
              </a:ext>
            </a:extLst>
          </p:cNvPr>
          <p:cNvSpPr txBox="1"/>
          <p:nvPr/>
        </p:nvSpPr>
        <p:spPr>
          <a:xfrm>
            <a:off x="9103080" y="1899426"/>
            <a:ext cx="93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B35FC44-C039-6E09-A283-AA71D9CB0AC8}"/>
              </a:ext>
            </a:extLst>
          </p:cNvPr>
          <p:cNvSpPr txBox="1"/>
          <p:nvPr/>
        </p:nvSpPr>
        <p:spPr>
          <a:xfrm>
            <a:off x="9103079" y="3085844"/>
            <a:ext cx="93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切片器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E0B8CD-26AE-8330-35BE-9D6331570B0C}"/>
              </a:ext>
            </a:extLst>
          </p:cNvPr>
          <p:cNvSpPr txBox="1"/>
          <p:nvPr/>
        </p:nvSpPr>
        <p:spPr>
          <a:xfrm>
            <a:off x="9103079" y="4549939"/>
            <a:ext cx="93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切片器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0E0F05-BE05-A10B-AEF7-B1613A1CC634}"/>
              </a:ext>
            </a:extLst>
          </p:cNvPr>
          <p:cNvSpPr txBox="1"/>
          <p:nvPr/>
        </p:nvSpPr>
        <p:spPr>
          <a:xfrm>
            <a:off x="5452357" y="4825744"/>
            <a:ext cx="93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折线图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3D48FFA-B133-637D-5A94-77417FBE59F5}"/>
              </a:ext>
            </a:extLst>
          </p:cNvPr>
          <p:cNvSpPr txBox="1"/>
          <p:nvPr/>
        </p:nvSpPr>
        <p:spPr>
          <a:xfrm>
            <a:off x="10455630" y="4180607"/>
            <a:ext cx="93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F60EF39-91B3-1D7A-3E0C-4210F4B31FDF}"/>
              </a:ext>
            </a:extLst>
          </p:cNvPr>
          <p:cNvSpPr txBox="1"/>
          <p:nvPr/>
        </p:nvSpPr>
        <p:spPr>
          <a:xfrm>
            <a:off x="10582630" y="2779402"/>
            <a:ext cx="93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卡片图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A639B1-D9BC-3693-393C-446E30252EFE}"/>
              </a:ext>
            </a:extLst>
          </p:cNvPr>
          <p:cNvSpPr txBox="1"/>
          <p:nvPr/>
        </p:nvSpPr>
        <p:spPr>
          <a:xfrm>
            <a:off x="10525480" y="5725802"/>
            <a:ext cx="93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卡片图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7033219-ED61-7F95-BC88-0A9103EFD7D4}"/>
              </a:ext>
            </a:extLst>
          </p:cNvPr>
          <p:cNvCxnSpPr>
            <a:stCxn id="9" idx="2"/>
          </p:cNvCxnSpPr>
          <p:nvPr/>
        </p:nvCxnSpPr>
        <p:spPr>
          <a:xfrm flipH="1">
            <a:off x="2635250" y="2616025"/>
            <a:ext cx="1766183" cy="971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6E248E0-1BB7-2110-B100-E16680F83F6D}"/>
              </a:ext>
            </a:extLst>
          </p:cNvPr>
          <p:cNvCxnSpPr>
            <a:cxnSpLocks/>
          </p:cNvCxnSpPr>
          <p:nvPr/>
        </p:nvCxnSpPr>
        <p:spPr>
          <a:xfrm flipH="1">
            <a:off x="2244198" y="2101760"/>
            <a:ext cx="5043665" cy="2263513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DC32739-9BFD-548D-0989-2B92D563430F}"/>
              </a:ext>
            </a:extLst>
          </p:cNvPr>
          <p:cNvCxnSpPr>
            <a:cxnSpLocks/>
          </p:cNvCxnSpPr>
          <p:nvPr/>
        </p:nvCxnSpPr>
        <p:spPr>
          <a:xfrm flipH="1">
            <a:off x="1027291" y="2813947"/>
            <a:ext cx="5783354" cy="117965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18D00858-ADD2-3295-DB75-8C59AD73463D}"/>
              </a:ext>
            </a:extLst>
          </p:cNvPr>
          <p:cNvCxnSpPr>
            <a:cxnSpLocks/>
          </p:cNvCxnSpPr>
          <p:nvPr/>
        </p:nvCxnSpPr>
        <p:spPr>
          <a:xfrm flipH="1" flipV="1">
            <a:off x="1860550" y="4035658"/>
            <a:ext cx="8771599" cy="345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69663DA-5B5C-FE9E-FE75-8A0BEF28A5D0}"/>
              </a:ext>
            </a:extLst>
          </p:cNvPr>
          <p:cNvCxnSpPr>
            <a:cxnSpLocks/>
          </p:cNvCxnSpPr>
          <p:nvPr/>
        </p:nvCxnSpPr>
        <p:spPr>
          <a:xfrm flipH="1">
            <a:off x="1092200" y="2939709"/>
            <a:ext cx="9539948" cy="1445423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476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2F59871-4198-00ED-6549-FA4F9261B469}"/>
              </a:ext>
            </a:extLst>
          </p:cNvPr>
          <p:cNvSpPr txBox="1"/>
          <p:nvPr/>
        </p:nvSpPr>
        <p:spPr>
          <a:xfrm>
            <a:off x="971550" y="565150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power bi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视觉对象可能需要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ms365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账号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3F7B38-5955-F890-9B4E-43EDDA540766}"/>
              </a:ext>
            </a:extLst>
          </p:cNvPr>
          <p:cNvSpPr txBox="1"/>
          <p:nvPr/>
        </p:nvSpPr>
        <p:spPr>
          <a:xfrm>
            <a:off x="971550" y="1619250"/>
            <a:ext cx="729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如果搞不定也可以试试能不能找到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pbiviz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文件，应该可以导入进去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477FC2-6029-C02F-0284-5DFA5F349FB7}"/>
              </a:ext>
            </a:extLst>
          </p:cNvPr>
          <p:cNvSpPr txBox="1"/>
          <p:nvPr/>
        </p:nvSpPr>
        <p:spPr>
          <a:xfrm>
            <a:off x="971550" y="1092200"/>
            <a:ext cx="9690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https://appsource.microsoft.com/zh-cn/marketplace/apps?product=power-bi-visuals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8E1B5C-8368-B374-17C5-62564415157F}"/>
              </a:ext>
            </a:extLst>
          </p:cNvPr>
          <p:cNvSpPr txBox="1"/>
          <p:nvPr/>
        </p:nvSpPr>
        <p:spPr>
          <a:xfrm>
            <a:off x="971550" y="21463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cv23888469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0C26F5-BA9B-92FE-12CC-D9695428FD65}"/>
              </a:ext>
            </a:extLst>
          </p:cNvPr>
          <p:cNvSpPr txBox="1"/>
          <p:nvPr/>
        </p:nvSpPr>
        <p:spPr>
          <a:xfrm>
            <a:off x="971550" y="2673350"/>
            <a:ext cx="676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实测可用</a:t>
            </a:r>
          </a:p>
        </p:txBody>
      </p:sp>
    </p:spTree>
    <p:extLst>
      <p:ext uri="{BB962C8B-B14F-4D97-AF65-F5344CB8AC3E}">
        <p14:creationId xmlns:p14="http://schemas.microsoft.com/office/powerpoint/2010/main" val="203709200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362</Words>
  <Application>Microsoft Office PowerPoint</Application>
  <PresentationFormat>宽屏</PresentationFormat>
  <Paragraphs>79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微软雅黑</vt:lpstr>
      <vt:lpstr>Arial</vt:lpstr>
      <vt:lpstr>Office 主题​​</vt:lpstr>
      <vt:lpstr>Power BI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</dc:title>
  <dc:creator>wefio tom</dc:creator>
  <cp:lastModifiedBy>qwer</cp:lastModifiedBy>
  <cp:revision>3</cp:revision>
  <dcterms:created xsi:type="dcterms:W3CDTF">2024-05-04T16:44:21Z</dcterms:created>
  <dcterms:modified xsi:type="dcterms:W3CDTF">2025-03-29T08:02:43Z</dcterms:modified>
</cp:coreProperties>
</file>